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73" r:id="rId12"/>
    <p:sldId id="269" r:id="rId13"/>
    <p:sldId id="260" r:id="rId14"/>
    <p:sldId id="261" r:id="rId15"/>
    <p:sldId id="274" r:id="rId16"/>
    <p:sldId id="275" r:id="rId17"/>
    <p:sldId id="278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3E71"/>
    <a:srgbClr val="D48A88"/>
    <a:srgbClr val="CB4141"/>
    <a:srgbClr val="24F2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24" autoAdjust="0"/>
  </p:normalViewPr>
  <p:slideViewPr>
    <p:cSldViewPr>
      <p:cViewPr varScale="1">
        <p:scale>
          <a:sx n="55" d="100"/>
          <a:sy n="55" d="100"/>
        </p:scale>
        <p:origin x="966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harphelper.com/blog/2015/08/recursively-draw-a-binary-tree-in-c/" TargetMode="External"/><Relationship Id="rId5" Type="http://schemas.openxmlformats.org/officeDocument/2006/relationships/hyperlink" Target="https://www.khanacademy.org/computer-programming/depth-first-traversals-of-binary-trees/934024358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pirationgreen.com/fibonacci-sequence-in-nature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akov.com/blog/2013/01/23/indirect-recursion/" TargetMode="Externa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116" y="1295400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 and recursive algorithms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3116" y="2397919"/>
            <a:ext cx="3200400" cy="4953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By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Georgi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Stoimenov</a:t>
            </a:r>
            <a:endParaRPr lang="bg-B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85950"/>
            <a:ext cx="8229600" cy="12954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 recursion: calculation of Factorial -</a:t>
            </a:r>
            <a:b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bg-BG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 algorithms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3229"/>
            <a:ext cx="4191000" cy="364212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chemeClr val="bg1"/>
                </a:solidFill>
              </a:rPr>
              <a:t> A common computer programming tactic is to divide a problem into sub-problems of the same type as the original, solve those sub-problems, and combine the results. </a:t>
            </a:r>
            <a:endParaRPr lang="bg-B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Interesting algorithms with recursion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807" y="4100611"/>
            <a:ext cx="2667000" cy="41177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path in labyrinth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2807" y="2076450"/>
            <a:ext cx="2667000" cy="1524000"/>
          </a:xfrm>
          <a:prstGeom prst="roundRect">
            <a:avLst/>
          </a:prstGeom>
          <a:blipFill>
            <a:blip r:embed="rId3"/>
            <a:srcRect/>
            <a:stretch>
              <a:fillRect t="-8333" b="-83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T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2470" y="1544105"/>
            <a:ext cx="2585337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1807" y="4112278"/>
            <a:ext cx="17471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Tree traversal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27358" y="4100611"/>
            <a:ext cx="1143000" cy="468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Click me!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SierpinskiTriangl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46358" y="188595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3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idea behind Recursion?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6029"/>
            <a:ext cx="2274757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257550"/>
            <a:ext cx="2057400" cy="1365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recursion always applicable?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848600" cy="1371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using big data or even bad algorithm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cause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StackOverflow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Exception.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57175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require more memory (because of </a:t>
            </a:r>
            <a:r>
              <a:rPr 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stack).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486150"/>
            <a:ext cx="7620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It's usually slower due to the overhead of maintaining the stack.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alternative?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3800" y="1063229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Iteration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589" y="1700347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 well with big data.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7086600" y="3286160"/>
            <a:ext cx="1259536" cy="1260120"/>
          </a:xfrm>
          <a:prstGeom prst="ellipse">
            <a:avLst/>
          </a:prstGeom>
          <a:blipFill>
            <a:blip r:embed="rId3"/>
            <a:srcRect/>
            <a:stretch>
              <a:fillRect l="-25077" r="-250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181600" y="3311122"/>
            <a:ext cx="1209636" cy="1210196"/>
          </a:xfrm>
          <a:prstGeom prst="ellipse">
            <a:avLst/>
          </a:prstGeom>
          <a:blipFill>
            <a:blip r:embed="rId4"/>
            <a:srcRect/>
            <a:stretch>
              <a:fillRect l="-30299" r="-17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096000" y="1716769"/>
            <a:ext cx="1204936" cy="1205494"/>
          </a:xfrm>
          <a:prstGeom prst="ellipse">
            <a:avLst/>
          </a:prstGeom>
          <a:blipFill>
            <a:blip r:embed="rId5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TextBox 11"/>
          <p:cNvSpPr txBox="1"/>
          <p:nvPr/>
        </p:nvSpPr>
        <p:spPr>
          <a:xfrm>
            <a:off x="256475" y="276865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additional memory used.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475" y="3716642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calculation of  time complexity of the algorithm.</a:t>
            </a:r>
            <a:endParaRPr lang="bg-BG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 animBg="1"/>
      <p:bldP spid="9" grpId="0" animBg="1"/>
      <p:bldP spid="11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5711"/>
            <a:ext cx="3810000" cy="3394472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recursion makes 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code simple and 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understandable. It can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used to solve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difficult  tasks with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ease.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1075711"/>
            <a:ext cx="3352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 stepping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the boundary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make your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slow and</a:t>
            </a:r>
          </a:p>
          <a:p>
            <a:pPr>
              <a:buFont typeface="Arial" pitchFamily="34" charset="0"/>
              <a:buNone/>
            </a:pPr>
            <a:r>
              <a:rPr lang="en-US" dirty="0" err="1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uneffective</a:t>
            </a:r>
            <a:r>
              <a:rPr lang="en-US" dirty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 smtClean="0">
              <a:solidFill>
                <a:srgbClr val="E43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the attention!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44005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https://goo.gl/oHlTgs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09" y="2667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actually a recursion?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RecursionWarMem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074" y="1123948"/>
            <a:ext cx="3511093" cy="3797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MirrorRecurs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1296602"/>
            <a:ext cx="2330077" cy="345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 in programming is…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0750"/>
            <a:ext cx="8229600" cy="2819399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“Recursion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is a method where the solution to a problem depends on solutions to smaller instances of the same problem (as opposed to iteration)”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	</a:t>
            </a:r>
            <a:r>
              <a:rPr lang="en-US" i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  <a:endParaRPr lang="bg-BG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The Fibonacci sequence - Demo</a:t>
            </a:r>
            <a:endParaRPr lang="bg-BG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0" y="424815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hlinkClick r:id="rId3"/>
              </a:rPr>
              <a:t>Click me!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6" y="-84220"/>
            <a:ext cx="9144000" cy="523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013"/>
            <a:ext cx="4114800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252029" y="20358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Fib(4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Fib(3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408715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52029" y="2448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 flipH="1">
            <a:off x="5638800" y="665250"/>
            <a:ext cx="1070429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51" idx="0"/>
          </p:cNvCxnSpPr>
          <p:nvPr/>
        </p:nvCxnSpPr>
        <p:spPr>
          <a:xfrm>
            <a:off x="6709229" y="665250"/>
            <a:ext cx="1037544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11" idx="0"/>
          </p:cNvCxnSpPr>
          <p:nvPr/>
        </p:nvCxnSpPr>
        <p:spPr>
          <a:xfrm flipH="1">
            <a:off x="4865915" y="1875448"/>
            <a:ext cx="772885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2" idx="0"/>
          </p:cNvCxnSpPr>
          <p:nvPr/>
        </p:nvCxnSpPr>
        <p:spPr>
          <a:xfrm>
            <a:off x="5638800" y="1875448"/>
            <a:ext cx="1070429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87750" y="3460454"/>
            <a:ext cx="105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168900" y="346045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38" name="Straight Arrow Connector 37"/>
          <p:cNvCxnSpPr>
            <a:stCxn id="11" idx="2"/>
            <a:endCxn id="36" idx="0"/>
          </p:cNvCxnSpPr>
          <p:nvPr/>
        </p:nvCxnSpPr>
        <p:spPr>
          <a:xfrm flipH="1">
            <a:off x="4114800" y="2909890"/>
            <a:ext cx="751115" cy="550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37" idx="0"/>
          </p:cNvCxnSpPr>
          <p:nvPr/>
        </p:nvCxnSpPr>
        <p:spPr>
          <a:xfrm>
            <a:off x="4865915" y="2909890"/>
            <a:ext cx="760185" cy="550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89573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8109402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54" name="Straight Arrow Connector 53"/>
          <p:cNvCxnSpPr>
            <a:stCxn id="51" idx="2"/>
            <a:endCxn id="12" idx="0"/>
          </p:cNvCxnSpPr>
          <p:nvPr/>
        </p:nvCxnSpPr>
        <p:spPr>
          <a:xfrm flipH="1">
            <a:off x="6709229" y="1875448"/>
            <a:ext cx="1037544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2"/>
            <a:endCxn id="53" idx="0"/>
          </p:cNvCxnSpPr>
          <p:nvPr/>
        </p:nvCxnSpPr>
        <p:spPr>
          <a:xfrm>
            <a:off x="7746773" y="1875448"/>
            <a:ext cx="819829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36" grpId="0"/>
      <p:bldP spid="37" grpId="0"/>
      <p:bldP spid="51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09550"/>
            <a:ext cx="588645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Specifics of the 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857250" y="1695451"/>
            <a:ext cx="1447800" cy="1448471"/>
          </a:xfrm>
          <a:prstGeom prst="ellipse">
            <a:avLst/>
          </a:prstGeom>
          <a:blipFill>
            <a:blip r:embed="rId3">
              <a:extLst/>
            </a:blip>
            <a:srcRect/>
            <a:stretch>
              <a:fillRect l="-16698" r="-17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1085850" y="3248627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43296" y="1695451"/>
            <a:ext cx="1428758" cy="1429420"/>
          </a:xfrm>
          <a:prstGeom prst="ellipse">
            <a:avLst/>
          </a:prstGeom>
          <a:blipFill>
            <a:blip r:embed="rId4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TextBox 6"/>
          <p:cNvSpPr txBox="1"/>
          <p:nvPr/>
        </p:nvSpPr>
        <p:spPr>
          <a:xfrm>
            <a:off x="3762375" y="3201301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Depth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1300" y="3191476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Directions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6515100" y="1695751"/>
            <a:ext cx="609600" cy="142942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Up Arrow 11"/>
          <p:cNvSpPr/>
          <p:nvPr/>
        </p:nvSpPr>
        <p:spPr>
          <a:xfrm rot="10800000">
            <a:off x="7239000" y="1695751"/>
            <a:ext cx="609600" cy="1429420"/>
          </a:xfrm>
          <a:prstGeom prst="upArrow">
            <a:avLst/>
          </a:prstGeom>
          <a:solidFill>
            <a:srgbClr val="E43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72832"/>
            <a:ext cx="7270048" cy="2567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Modified Fibonacci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1981200" y="1962150"/>
            <a:ext cx="838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TextBox 8"/>
          <p:cNvSpPr txBox="1"/>
          <p:nvPr/>
        </p:nvSpPr>
        <p:spPr>
          <a:xfrm>
            <a:off x="2819400" y="18214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3924300" y="2228850"/>
            <a:ext cx="9906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4572000" y="173355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Straight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62000" y="3181350"/>
            <a:ext cx="6096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10800000">
            <a:off x="2514600" y="3333750"/>
            <a:ext cx="1219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TextBox 16"/>
          <p:cNvSpPr txBox="1"/>
          <p:nvPr/>
        </p:nvSpPr>
        <p:spPr>
          <a:xfrm>
            <a:off x="3886200" y="32575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Backward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62000" y="394335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Recursion types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908125" y="1244946"/>
            <a:ext cx="1982118" cy="1981200"/>
          </a:xfrm>
          <a:prstGeom prst="ellipse">
            <a:avLst/>
          </a:prstGeom>
          <a:blipFill>
            <a:blip r:embed="rId3"/>
            <a:srcRect/>
            <a:stretch>
              <a:fillRect l="-23590" r="-235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704682" y="1352550"/>
            <a:ext cx="1982118" cy="1981200"/>
          </a:xfrm>
          <a:prstGeom prst="ellipse">
            <a:avLst/>
          </a:prstGeom>
          <a:blipFill>
            <a:blip r:embed="rId4"/>
            <a:srcRect/>
            <a:stretch>
              <a:fillRect l="-11464" r="-392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ight Arrow 5"/>
          <p:cNvSpPr/>
          <p:nvPr/>
        </p:nvSpPr>
        <p:spPr>
          <a:xfrm rot="7033004">
            <a:off x="3383171" y="2233858"/>
            <a:ext cx="1612990" cy="2152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ight Arrow 11"/>
          <p:cNvSpPr/>
          <p:nvPr/>
        </p:nvSpPr>
        <p:spPr>
          <a:xfrm>
            <a:off x="3810000" y="3118542"/>
            <a:ext cx="1612990" cy="21520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Arrow 12"/>
          <p:cNvSpPr/>
          <p:nvPr/>
        </p:nvSpPr>
        <p:spPr>
          <a:xfrm rot="14555557">
            <a:off x="4289020" y="2222280"/>
            <a:ext cx="1612990" cy="215208"/>
          </a:xfrm>
          <a:prstGeom prst="rightArrow">
            <a:avLst/>
          </a:prstGeom>
          <a:solidFill>
            <a:srgbClr val="CB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/>
        </p:nvSpPr>
        <p:spPr>
          <a:xfrm>
            <a:off x="1517725" y="335339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82578" y="3461001"/>
            <a:ext cx="9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Indirect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528" y="346100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6" grpId="0" animBg="1"/>
      <p:bldP spid="12" grpId="0" animBg="1"/>
      <p:bldP spid="13" grpId="0" animBg="1"/>
      <p:bldP spid="10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Tail recursion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1168004"/>
            <a:ext cx="3657600" cy="3733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In 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 recursion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you perform your calculations first, and then you execute the recursive call.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208874" cy="1479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1810</TotalTime>
  <Words>211</Words>
  <Application>Microsoft Office PowerPoint</Application>
  <PresentationFormat>On-screen Show (16:9)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Recursion and recursive algorithms</vt:lpstr>
      <vt:lpstr>What is actually a recursion?</vt:lpstr>
      <vt:lpstr>Recursion in programming is…</vt:lpstr>
      <vt:lpstr>The Fibonacci sequence - Demo</vt:lpstr>
      <vt:lpstr>How it works?</vt:lpstr>
      <vt:lpstr>Specifics of the recursion</vt:lpstr>
      <vt:lpstr>Modified Fibonacci</vt:lpstr>
      <vt:lpstr>Recursion types</vt:lpstr>
      <vt:lpstr>Tail recursion</vt:lpstr>
      <vt:lpstr>Tail recursion: calculation of Factorial - Demo</vt:lpstr>
      <vt:lpstr>Recursive algorithms</vt:lpstr>
      <vt:lpstr>Interesting algorithms with recursion</vt:lpstr>
      <vt:lpstr>What is the idea behind Recursion?</vt:lpstr>
      <vt:lpstr>Is recursion always applicable?</vt:lpstr>
      <vt:lpstr>What is the alternative?</vt:lpstr>
      <vt:lpstr>Conclusion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 and recursive algorithms</dc:title>
  <dc:creator>Георги</dc:creator>
  <cp:lastModifiedBy>Георги</cp:lastModifiedBy>
  <cp:revision>78</cp:revision>
  <dcterms:created xsi:type="dcterms:W3CDTF">2006-08-16T00:00:00Z</dcterms:created>
  <dcterms:modified xsi:type="dcterms:W3CDTF">2016-06-03T11:55:04Z</dcterms:modified>
</cp:coreProperties>
</file>